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2" r:id="rId5"/>
    <p:sldId id="259" r:id="rId6"/>
    <p:sldId id="260" r:id="rId7"/>
    <p:sldId id="261" r:id="rId8"/>
    <p:sldId id="262" r:id="rId9"/>
    <p:sldId id="265" r:id="rId10"/>
    <p:sldId id="263" r:id="rId11"/>
    <p:sldId id="264" r:id="rId12"/>
    <p:sldId id="266" r:id="rId13"/>
    <p:sldId id="267" r:id="rId14"/>
    <p:sldId id="273" r:id="rId15"/>
    <p:sldId id="274" r:id="rId16"/>
    <p:sldId id="275" r:id="rId17"/>
    <p:sldId id="270" r:id="rId18"/>
    <p:sldId id="27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106B4A3-4212-4E39-93DE-E053E8F69C28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1C79B-08A6-4D8C-8755-CDF338F49CC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71F4-706E-4620-BC76-0048444FE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1C79B-08A6-4D8C-8755-CDF338F49CC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71F4-706E-4620-BC76-0048444FE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7281C79B-08A6-4D8C-8755-CDF338F49CC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71F4-706E-4620-BC76-0048444FE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7281C79B-08A6-4D8C-8755-CDF338F49CC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E8171F4-706E-4620-BC76-0048444FE1C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281C79B-08A6-4D8C-8755-CDF338F49CC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E8171F4-706E-4620-BC76-0048444FE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7281C79B-08A6-4D8C-8755-CDF338F49CC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E8171F4-706E-4620-BC76-0048444FE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1C79B-08A6-4D8C-8755-CDF338F49CC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171F4-706E-4620-BC76-0048444FE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281C79B-08A6-4D8C-8755-CDF338F49CC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E8171F4-706E-4620-BC76-0048444FE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281C79B-08A6-4D8C-8755-CDF338F49CC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E8171F4-706E-4620-BC76-0048444FE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7281C79B-08A6-4D8C-8755-CDF338F49CC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E8171F4-706E-4620-BC76-0048444FE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281C79B-08A6-4D8C-8755-CDF338F49CCC}" type="datetimeFigureOut">
              <a:rPr lang="en-US" smtClean="0"/>
              <a:pPr/>
              <a:t>8/19/2011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E8171F4-706E-4620-BC76-0048444FE1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Measurement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1</a:t>
            </a:r>
          </a:p>
          <a:p>
            <a:r>
              <a:rPr lang="en-US" dirty="0" smtClean="0"/>
              <a:t>Section 3</a:t>
            </a:r>
          </a:p>
          <a:p>
            <a:r>
              <a:rPr lang="en-US" dirty="0" smtClean="0"/>
              <a:t>p. 14-20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6274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Converting between SI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72000"/>
          </a:xfrm>
        </p:spPr>
        <p:txBody>
          <a:bodyPr/>
          <a:lstStyle/>
          <a:p>
            <a:r>
              <a:rPr lang="en-US" dirty="0" smtClean="0"/>
              <a:t>Prefixes representing specific values are used to convert between metric units.</a:t>
            </a:r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4578541"/>
              </p:ext>
            </p:extLst>
          </p:nvPr>
        </p:nvGraphicFramePr>
        <p:xfrm>
          <a:off x="457200" y="2438400"/>
          <a:ext cx="8229600" cy="3723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990600"/>
                <a:gridCol w="1295400"/>
                <a:gridCol w="3332285"/>
                <a:gridCol w="2611315"/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SI Prefixes</a:t>
                      </a:r>
                      <a:endParaRPr 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Prefix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Symbol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Meaning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Multiply unit by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giga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billion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1, 000,000,000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mega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million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1,000,000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kilo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thousand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deci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tenth   (1/10)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centi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hundredth  (1/100)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milli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thousandth  (1/1000)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0.001</a:t>
                      </a:r>
                      <a:endParaRPr lang="en-US" dirty="0"/>
                    </a:p>
                  </a:txBody>
                  <a:tcPr/>
                </a:tc>
              </a:tr>
              <a:tr h="386080">
                <a:tc>
                  <a:txBody>
                    <a:bodyPr/>
                    <a:lstStyle/>
                    <a:p>
                      <a:r>
                        <a:rPr lang="en-US" dirty="0" smtClean="0"/>
                        <a:t>micro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µ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millionth  (1/1,000,000)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0.000001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nano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billionth (1/1,000,000,000)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0.000000001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593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6226208"/>
          </a:xfrm>
        </p:spPr>
        <p:txBody>
          <a:bodyPr/>
          <a:lstStyle/>
          <a:p>
            <a:r>
              <a:rPr lang="en-US" dirty="0" smtClean="0"/>
              <a:t>To change from one unit to another, you must multiply/divide by the value of the prefixes involved</a:t>
            </a:r>
          </a:p>
          <a:p>
            <a:r>
              <a:rPr lang="en-US" dirty="0" smtClean="0"/>
              <a:t>This means you have to know how the units are related, or how many of one unit equals one of another unit. </a:t>
            </a:r>
            <a:endParaRPr lang="en-US" dirty="0" smtClean="0"/>
          </a:p>
          <a:p>
            <a:r>
              <a:rPr lang="en-US" dirty="0" smtClean="0"/>
              <a:t>Use the prefix chart to determine which power of ten you will be using (10, 100, 1000, 1 000 000, 1 000 000 000, etc).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9802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Determine prefix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the power of ten value for each of the following?</a:t>
            </a:r>
          </a:p>
          <a:p>
            <a:pPr lvl="1"/>
            <a:r>
              <a:rPr lang="en-US" dirty="0" smtClean="0"/>
              <a:t>Kilo</a:t>
            </a:r>
          </a:p>
          <a:p>
            <a:pPr lvl="1"/>
            <a:r>
              <a:rPr lang="en-US" dirty="0" err="1" smtClean="0"/>
              <a:t>Centi</a:t>
            </a:r>
            <a:endParaRPr lang="en-US" dirty="0" smtClean="0"/>
          </a:p>
          <a:p>
            <a:pPr lvl="1"/>
            <a:r>
              <a:rPr lang="en-US" dirty="0" smtClean="0"/>
              <a:t>Micro </a:t>
            </a:r>
            <a:endParaRPr lang="en-US" dirty="0" smtClean="0"/>
          </a:p>
          <a:p>
            <a:r>
              <a:rPr lang="en-US" dirty="0" smtClean="0"/>
              <a:t>Answers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1000</a:t>
            </a:r>
            <a:endParaRPr lang="en-US" dirty="0" smtClean="0"/>
          </a:p>
          <a:p>
            <a:pPr lvl="1"/>
            <a:r>
              <a:rPr lang="en-US" dirty="0" smtClean="0"/>
              <a:t>100</a:t>
            </a:r>
            <a:endParaRPr lang="en-US" dirty="0" smtClean="0"/>
          </a:p>
          <a:p>
            <a:pPr lvl="1"/>
            <a:r>
              <a:rPr lang="en-US" dirty="0" smtClean="0"/>
              <a:t>1 000 000</a:t>
            </a:r>
            <a:endParaRPr lang="en-US" dirty="0" smtClean="0"/>
          </a:p>
          <a:p>
            <a:pPr marL="64008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28082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prefix values to convert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Conversion multiplies or divides by powers of ten to move the decimal.</a:t>
            </a:r>
          </a:p>
          <a:p>
            <a:pPr lvl="1"/>
            <a:r>
              <a:rPr lang="en-US" dirty="0" smtClean="0"/>
              <a:t>Example: to change m into cm, multiply by 100. moves the decimal two places (same as number of zeros). </a:t>
            </a:r>
            <a:endParaRPr lang="en-US" dirty="0" smtClean="0"/>
          </a:p>
          <a:p>
            <a:r>
              <a:rPr lang="en-US" dirty="0" smtClean="0"/>
              <a:t>From small unit to large unit- divide (decimal moves left)</a:t>
            </a:r>
          </a:p>
          <a:p>
            <a:r>
              <a:rPr lang="en-US" dirty="0" smtClean="0"/>
              <a:t>From large unit to small- multiply (decimal moves right)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819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245.2 mm to m</a:t>
            </a:r>
          </a:p>
          <a:p>
            <a:pPr lvl="1"/>
            <a:r>
              <a:rPr lang="en-US" dirty="0" smtClean="0"/>
              <a:t>m</a:t>
            </a:r>
            <a:r>
              <a:rPr lang="en-US" dirty="0" smtClean="0"/>
              <a:t>m is smaller than m </a:t>
            </a:r>
          </a:p>
          <a:p>
            <a:pPr lvl="1"/>
            <a:r>
              <a:rPr lang="en-US" dirty="0" smtClean="0"/>
              <a:t>going from small to large- dividing</a:t>
            </a:r>
          </a:p>
          <a:p>
            <a:pPr lvl="1"/>
            <a:r>
              <a:rPr lang="en-US" dirty="0" err="1" smtClean="0"/>
              <a:t>m</a:t>
            </a:r>
            <a:r>
              <a:rPr lang="en-US" dirty="0" err="1" smtClean="0"/>
              <a:t>illi</a:t>
            </a:r>
            <a:r>
              <a:rPr lang="en-US" dirty="0" smtClean="0"/>
              <a:t> means 1/1000 so I am working with 1000 (three zeros) </a:t>
            </a:r>
          </a:p>
          <a:p>
            <a:pPr lvl="1"/>
            <a:r>
              <a:rPr lang="en-US" u="sng" dirty="0" smtClean="0"/>
              <a:t>245.2 mm     </a:t>
            </a:r>
            <a:r>
              <a:rPr lang="en-US" dirty="0" smtClean="0"/>
              <a:t>  = 0.2452 m                                                    1000 mm/m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rot="5400000">
            <a:off x="2095500" y="4457700"/>
            <a:ext cx="914400" cy="5334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Convert each of the following:</a:t>
            </a:r>
          </a:p>
          <a:p>
            <a:pPr lvl="1"/>
            <a:r>
              <a:rPr lang="en-US" dirty="0" smtClean="0"/>
              <a:t>53.2 mm = _______ m</a:t>
            </a:r>
          </a:p>
          <a:p>
            <a:pPr lvl="1"/>
            <a:r>
              <a:rPr lang="en-US" dirty="0" smtClean="0"/>
              <a:t>85, 450 </a:t>
            </a:r>
            <a:r>
              <a:rPr lang="en-US" dirty="0" err="1" smtClean="0"/>
              <a:t>mL</a:t>
            </a:r>
            <a:r>
              <a:rPr lang="en-US" dirty="0" smtClean="0"/>
              <a:t> = __________ L</a:t>
            </a:r>
          </a:p>
          <a:p>
            <a:pPr lvl="1"/>
            <a:r>
              <a:rPr lang="en-US" dirty="0" smtClean="0"/>
              <a:t>6.88 m = _________ cm</a:t>
            </a:r>
          </a:p>
          <a:p>
            <a:pPr lvl="1"/>
            <a:r>
              <a:rPr lang="en-US" dirty="0" smtClean="0"/>
              <a:t>8 750 mm = ________km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Stair step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Works for conversions between prefixes kilo to </a:t>
            </a:r>
            <a:r>
              <a:rPr lang="en-US" dirty="0" err="1" smtClean="0"/>
              <a:t>milli</a:t>
            </a:r>
            <a:endParaRPr lang="en-US" dirty="0" smtClean="0"/>
          </a:p>
          <a:p>
            <a:r>
              <a:rPr lang="en-US" dirty="0" smtClean="0"/>
              <a:t>Up the stairs- decimal left</a:t>
            </a:r>
          </a:p>
          <a:p>
            <a:r>
              <a:rPr lang="en-US" dirty="0" smtClean="0"/>
              <a:t>Down the stairs- decimal right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Temperature scales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35608"/>
          </a:xfrm>
        </p:spPr>
        <p:txBody>
          <a:bodyPr/>
          <a:lstStyle/>
          <a:p>
            <a:r>
              <a:rPr lang="en-US" dirty="0" smtClean="0"/>
              <a:t>There are three common temperature scales: Celsius, Kelvin, and Fahrenheit</a:t>
            </a:r>
          </a:p>
          <a:p>
            <a:r>
              <a:rPr lang="en-US" dirty="0" smtClean="0"/>
              <a:t>Each temperature scale is divided into small, equal divisions</a:t>
            </a:r>
          </a:p>
          <a:p>
            <a:r>
              <a:rPr lang="en-US" dirty="0" smtClean="0"/>
              <a:t>The Fahrenheit scale has different divisions from the other scales. </a:t>
            </a:r>
          </a:p>
          <a:p>
            <a:r>
              <a:rPr lang="en-US" dirty="0" smtClean="0"/>
              <a:t>The Celsius and Kelvin scales are divided the same way.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0398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80306"/>
          </a:xfrm>
        </p:spPr>
        <p:txBody>
          <a:bodyPr/>
          <a:lstStyle/>
          <a:p>
            <a:r>
              <a:rPr lang="en-US" dirty="0" smtClean="0"/>
              <a:t>Temperature scale comparison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1836008"/>
              </p:ext>
            </p:extLst>
          </p:nvPr>
        </p:nvGraphicFramePr>
        <p:xfrm>
          <a:off x="457200" y="1676400"/>
          <a:ext cx="8229600" cy="1483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Temperature scale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Celsius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Kelvin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Water boils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100°C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373 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Water freezes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0°C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273 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Absolute zero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-273°C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 K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57200" y="3581400"/>
            <a:ext cx="82296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Kelvin does not use degrees!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12535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I use scientific notation?</a:t>
            </a:r>
          </a:p>
          <a:p>
            <a:r>
              <a:rPr lang="en-US" dirty="0" smtClean="0"/>
              <a:t>What are the SI units used in science?</a:t>
            </a:r>
          </a:p>
          <a:p>
            <a:r>
              <a:rPr lang="en-US" dirty="0" smtClean="0"/>
              <a:t>How do I convert from one unit to another?</a:t>
            </a:r>
          </a:p>
          <a:p>
            <a:r>
              <a:rPr lang="en-US" dirty="0" smtClean="0"/>
              <a:t>How are the Celsius, Kelvin, and </a:t>
            </a:r>
            <a:r>
              <a:rPr lang="en-US" dirty="0"/>
              <a:t>F</a:t>
            </a:r>
            <a:r>
              <a:rPr lang="en-US" dirty="0" smtClean="0"/>
              <a:t>ahrenheit temperature scales alike? Different?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680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Scientific notation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Used to make very large or very small numbers easier to work with</a:t>
            </a:r>
          </a:p>
          <a:p>
            <a:r>
              <a:rPr lang="en-US" dirty="0" smtClean="0"/>
              <a:t>Numbers in scientific notation look like this: 3, 650, 000 km becomes 3.65 x 10</a:t>
            </a:r>
            <a:r>
              <a:rPr lang="en-US" baseline="30000" dirty="0"/>
              <a:t>6</a:t>
            </a:r>
            <a:r>
              <a:rPr lang="en-US" dirty="0" smtClean="0"/>
              <a:t> km (Notice how many digits and where )</a:t>
            </a:r>
          </a:p>
          <a:p>
            <a:r>
              <a:rPr lang="en-US" dirty="0" smtClean="0"/>
              <a:t>Numbers greater than 1 have positive exponents</a:t>
            </a:r>
          </a:p>
          <a:p>
            <a:r>
              <a:rPr lang="en-US" dirty="0" smtClean="0"/>
              <a:t>Numbers less than 1 have negative exponents 0.000 078 g becomes 7.80 x 10</a:t>
            </a:r>
            <a:r>
              <a:rPr lang="en-US" baseline="30000" dirty="0" smtClean="0"/>
              <a:t>-5 </a:t>
            </a:r>
            <a:r>
              <a:rPr lang="en-US" dirty="0" smtClean="0"/>
              <a:t>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0996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each of the following measurements into scientific notation:</a:t>
            </a:r>
          </a:p>
          <a:p>
            <a:pPr lvl="1"/>
            <a:r>
              <a:rPr lang="en-US" dirty="0" smtClean="0"/>
              <a:t>24.8 m</a:t>
            </a:r>
          </a:p>
          <a:p>
            <a:pPr lvl="1"/>
            <a:r>
              <a:rPr lang="en-US" dirty="0" smtClean="0"/>
              <a:t>780.46 cm</a:t>
            </a:r>
          </a:p>
          <a:p>
            <a:pPr lvl="1"/>
            <a:r>
              <a:rPr lang="en-US" dirty="0" smtClean="0"/>
              <a:t>6 525 150 mg</a:t>
            </a:r>
          </a:p>
          <a:p>
            <a:pPr lvl="1"/>
            <a:r>
              <a:rPr lang="en-US" dirty="0" smtClean="0"/>
              <a:t>0.075 L</a:t>
            </a:r>
          </a:p>
          <a:p>
            <a:pPr lvl="1"/>
            <a:r>
              <a:rPr lang="en-US" dirty="0" smtClean="0"/>
              <a:t>0.000 025 kg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01430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 System of 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Universal system of measurement used by all scientists</a:t>
            </a:r>
          </a:p>
          <a:p>
            <a:r>
              <a:rPr lang="en-US" dirty="0" smtClean="0"/>
              <a:t>One common system ensures that all scientists can easily understand and interpret each other’s data</a:t>
            </a:r>
          </a:p>
          <a:p>
            <a:r>
              <a:rPr lang="en-US" dirty="0" smtClean="0"/>
              <a:t>SI is based on 7 metric units called base units</a:t>
            </a:r>
          </a:p>
          <a:p>
            <a:r>
              <a:rPr lang="en-US" dirty="0" smtClean="0"/>
              <a:t>All other units, called derived units, are made by combining base units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7750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 base units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99421659"/>
              </p:ext>
            </p:extLst>
          </p:nvPr>
        </p:nvGraphicFramePr>
        <p:xfrm>
          <a:off x="457200" y="1882775"/>
          <a:ext cx="6172200" cy="390842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057400"/>
                <a:gridCol w="2057400"/>
                <a:gridCol w="2057400"/>
              </a:tblGrid>
              <a:tr h="403225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 Base Units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Quantity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Unit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Symbol</a:t>
                      </a:r>
                      <a:endParaRPr lang="en-US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length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mass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kilogram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kg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temperature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Kelvin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second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amount of a substance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mol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electric current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ampere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luminous intensity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candela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1954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Derived units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Examples of common derived units: </a:t>
            </a:r>
          </a:p>
          <a:p>
            <a:r>
              <a:rPr lang="en-US" dirty="0" smtClean="0"/>
              <a:t>Area, m</a:t>
            </a:r>
            <a:r>
              <a:rPr lang="en-US" baseline="30000" dirty="0" smtClean="0"/>
              <a:t>2</a:t>
            </a:r>
            <a:r>
              <a:rPr lang="en-US" dirty="0" smtClean="0"/>
              <a:t> (m x m)</a:t>
            </a:r>
          </a:p>
          <a:p>
            <a:r>
              <a:rPr lang="en-US" dirty="0" smtClean="0"/>
              <a:t>Volume, m</a:t>
            </a:r>
            <a:r>
              <a:rPr lang="en-US" baseline="30000" dirty="0" smtClean="0"/>
              <a:t>3</a:t>
            </a:r>
            <a:r>
              <a:rPr lang="en-US" dirty="0" smtClean="0"/>
              <a:t> (m x m x m)</a:t>
            </a:r>
          </a:p>
          <a:p>
            <a:r>
              <a:rPr lang="en-US" dirty="0" smtClean="0"/>
              <a:t>Density, g/cm</a:t>
            </a:r>
            <a:r>
              <a:rPr lang="en-US" baseline="30000" dirty="0" smtClean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xmlns="" val="382590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activity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Remeasure</a:t>
            </a:r>
            <a:r>
              <a:rPr lang="en-US" dirty="0" smtClean="0"/>
              <a:t> your paper clip, rubber band, and sheet of paper, using a centimeter ruler. Write your measurements in data table 2.</a:t>
            </a:r>
          </a:p>
          <a:p>
            <a:r>
              <a:rPr lang="en-US" dirty="0" smtClean="0"/>
              <a:t>For each object, determine its length/distance in meters!</a:t>
            </a:r>
          </a:p>
        </p:txBody>
      </p:sp>
    </p:spTree>
    <p:extLst>
      <p:ext uri="{BB962C8B-B14F-4D97-AF65-F5344CB8AC3E}">
        <p14:creationId xmlns:p14="http://schemas.microsoft.com/office/powerpoint/2010/main" xmlns="" val="142969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 conversion- you know how to do this!!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Change each of the following measurements into the units indicated:</a:t>
            </a:r>
          </a:p>
          <a:p>
            <a:pPr lvl="1"/>
            <a:r>
              <a:rPr lang="en-US" dirty="0" smtClean="0"/>
              <a:t>Change 5.0 feet into yards</a:t>
            </a:r>
          </a:p>
          <a:p>
            <a:pPr lvl="1"/>
            <a:r>
              <a:rPr lang="en-US" dirty="0" smtClean="0"/>
              <a:t>Change 75 s into minutes</a:t>
            </a:r>
          </a:p>
          <a:p>
            <a:pPr lvl="1"/>
            <a:r>
              <a:rPr lang="en-US" dirty="0" smtClean="0"/>
              <a:t>Change 0.46 yards into inches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4377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333</TotalTime>
  <Words>730</Words>
  <Application>Microsoft Office PowerPoint</Application>
  <PresentationFormat>On-screen Show (4:3)</PresentationFormat>
  <Paragraphs>158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Verve</vt:lpstr>
      <vt:lpstr>Measurement</vt:lpstr>
      <vt:lpstr>Objectives</vt:lpstr>
      <vt:lpstr>Scientific notation</vt:lpstr>
      <vt:lpstr>Practice</vt:lpstr>
      <vt:lpstr>SI System of measurement</vt:lpstr>
      <vt:lpstr>SI base units</vt:lpstr>
      <vt:lpstr>Derived units</vt:lpstr>
      <vt:lpstr>Measurement activity</vt:lpstr>
      <vt:lpstr>Unit conversion- you know how to do this!!</vt:lpstr>
      <vt:lpstr>Converting between SI units</vt:lpstr>
      <vt:lpstr>Slide 11</vt:lpstr>
      <vt:lpstr>Determine prefix value</vt:lpstr>
      <vt:lpstr>Using prefix values to convert units</vt:lpstr>
      <vt:lpstr>Example</vt:lpstr>
      <vt:lpstr>Practice</vt:lpstr>
      <vt:lpstr>Stair step method</vt:lpstr>
      <vt:lpstr>Temperature scales</vt:lpstr>
      <vt:lpstr>Temperature scale comparison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Measurement</dc:title>
  <dc:creator>Jill</dc:creator>
  <cp:lastModifiedBy>jfarris</cp:lastModifiedBy>
  <cp:revision>18</cp:revision>
  <dcterms:created xsi:type="dcterms:W3CDTF">2011-08-16T00:14:39Z</dcterms:created>
  <dcterms:modified xsi:type="dcterms:W3CDTF">2011-08-19T14:45:27Z</dcterms:modified>
</cp:coreProperties>
</file>